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62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37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TEMP\hyhvVPe3lku3N2YpDhAVRw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TEMP\hyhvVPe3lku3N2YpDhAVRw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TEMP\qByyhuL9tkiB-m-RcFVb6w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собственных (налоговых и неналоговых) доходов на </a:t>
            </a:r>
            <a:r>
              <a:rPr lang="ru-RU" dirty="0" smtClean="0"/>
              <a:t>2019 </a:t>
            </a:r>
            <a:r>
              <a:rPr lang="ru-RU" dirty="0"/>
              <a:t>год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'Доходы бюджета'!$A$10:$A$80</c:f>
              <c:strCache>
                <c:ptCount val="9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ПЛАТЕЖИ ПРИ ПОЛЬЗОВАНИИ ПРИРОДНЫМИ РЕСУРСАМИ</c:v>
                </c:pt>
                <c:pt idx="6">
                  <c:v>ДОХОДЫ ОТ ОКАЗАНИЯ ПЛАТНЫХ УСЛУГ (РАБОТ) И КОМПЕНСАЦИИ ЗАТРАТ ГОСУДАРСТВА</c:v>
                </c:pt>
                <c:pt idx="7">
                  <c:v>ДОХОДЫ ОТ ПРОДАЖИ МАТЕРИАЛЬНЫХ И НЕМАТЕРИАЛЬНЫХ АКТИВОВ</c:v>
                </c:pt>
                <c:pt idx="8">
                  <c:v>ШТРАФЫ, САНКЦИИ, ВОЗМЕЩЕНИЕ УЩЕРБА</c:v>
                </c:pt>
              </c:strCache>
            </c:strRef>
          </c:cat>
          <c:val>
            <c:numRef>
              <c:f>'Доходы бюджета'!$E$10:$E$80</c:f>
              <c:numCache>
                <c:formatCode>#,##0.00</c:formatCode>
                <c:ptCount val="9"/>
                <c:pt idx="0">
                  <c:v>163696000</c:v>
                </c:pt>
                <c:pt idx="1">
                  <c:v>11800000</c:v>
                </c:pt>
                <c:pt idx="2">
                  <c:v>13738000</c:v>
                </c:pt>
                <c:pt idx="3">
                  <c:v>3200000</c:v>
                </c:pt>
                <c:pt idx="4">
                  <c:v>37603000</c:v>
                </c:pt>
                <c:pt idx="5">
                  <c:v>1700000</c:v>
                </c:pt>
                <c:pt idx="6">
                  <c:v>146000</c:v>
                </c:pt>
                <c:pt idx="7">
                  <c:v>14250000</c:v>
                </c:pt>
                <c:pt idx="8">
                  <c:v>1800000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spPr>
    <a:gradFill>
      <a:gsLst>
        <a:gs pos="0">
          <a:srgbClr val="E6DCAC"/>
        </a:gs>
        <a:gs pos="12000">
          <a:srgbClr val="E6D78A"/>
        </a:gs>
        <a:gs pos="30000">
          <a:srgbClr val="C7AC4C"/>
        </a:gs>
        <a:gs pos="45000">
          <a:srgbClr val="E6D78A"/>
        </a:gs>
        <a:gs pos="77000">
          <a:srgbClr val="C7AC4C"/>
        </a:gs>
        <a:gs pos="100000">
          <a:srgbClr val="E6DCAC"/>
        </a:gs>
      </a:gsLst>
      <a:lin ang="5400000" scaled="0"/>
    </a:gra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ru-RU" sz="3200" dirty="0"/>
              <a:t>Структура доходов бюджета Михайловского муниципального </a:t>
            </a:r>
            <a:r>
              <a:rPr lang="ru-RU" sz="3200" dirty="0" smtClean="0"/>
              <a:t>района</a:t>
            </a:r>
            <a:r>
              <a:rPr lang="en-US" sz="3200" dirty="0" smtClean="0"/>
              <a:t> </a:t>
            </a:r>
            <a:r>
              <a:rPr lang="ru-RU" sz="3200" dirty="0" smtClean="0"/>
              <a:t>на</a:t>
            </a:r>
            <a:r>
              <a:rPr lang="ru-RU" sz="3200" baseline="0" dirty="0" smtClean="0"/>
              <a:t> 2019 год</a:t>
            </a:r>
            <a:endParaRPr lang="ru-RU" sz="3200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'Доходы бюджета'!$A$133:$A$135</c:f>
              <c:strCache>
                <c:ptCount val="3"/>
                <c:pt idx="0">
                  <c:v>НАЛОГОВЫЕ 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'Доходы бюджета'!$B$133:$B$135</c:f>
              <c:numCache>
                <c:formatCode>_(* #,##0.00_);_(* \(#,##0.00\);_(* "-"??_);_(@_)</c:formatCode>
                <c:ptCount val="3"/>
                <c:pt idx="0">
                  <c:v>192434000</c:v>
                </c:pt>
                <c:pt idx="1">
                  <c:v>55499000</c:v>
                </c:pt>
                <c:pt idx="2" formatCode="#,##0.00">
                  <c:v>351006492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3D4A8"/>
        </a:gs>
        <a:gs pos="25000">
          <a:srgbClr val="21D6E0"/>
        </a:gs>
        <a:gs pos="75000">
          <a:srgbClr val="0087E6"/>
        </a:gs>
        <a:gs pos="100000">
          <a:srgbClr val="005CBF"/>
        </a:gs>
      </a:gsLst>
      <a:path path="circle">
        <a:fillToRect l="100000" t="100000"/>
      </a:path>
      <a:tileRect r="-100000" b="-100000"/>
    </a:grad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Дотации</c:v>
                </c:pt>
                <c:pt idx="1">
                  <c:v>Субсидии </c:v>
                </c:pt>
                <c:pt idx="2">
                  <c:v>Субвенции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5072.67</c:v>
                </c:pt>
                <c:pt idx="1">
                  <c:v>112657.67681999999</c:v>
                </c:pt>
                <c:pt idx="2">
                  <c:v>433765.95947000012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Расходы бюджета Михайловского муниципального района на</a:t>
            </a:r>
            <a:r>
              <a:rPr lang="ru-RU" baseline="0" dirty="0"/>
              <a:t> </a:t>
            </a:r>
            <a:r>
              <a:rPr lang="ru-RU" baseline="0" dirty="0" smtClean="0"/>
              <a:t>2019 </a:t>
            </a:r>
            <a:r>
              <a:rPr lang="ru-RU" baseline="0" dirty="0"/>
              <a:t>год</a:t>
            </a:r>
            <a:endParaRPr lang="ru-RU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391632796045755E-2"/>
          <c:y val="0.14283915413934165"/>
          <c:w val="0.58201526378513113"/>
          <c:h val="0.83867589223814587"/>
        </c:manualLayout>
      </c:layout>
      <c:pie3DChart>
        <c:varyColors val="1"/>
        <c:ser>
          <c:idx val="9"/>
          <c:order val="9"/>
          <c:explosion val="25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Расходы!$P$9:$P$202</c:f>
              <c:numCache>
                <c:formatCode>#,##0.00</c:formatCode>
                <c:ptCount val="11"/>
                <c:pt idx="0">
                  <c:v>71263601</c:v>
                </c:pt>
                <c:pt idx="1">
                  <c:v>1638700</c:v>
                </c:pt>
                <c:pt idx="2">
                  <c:v>12054281</c:v>
                </c:pt>
                <c:pt idx="3">
                  <c:v>7730722</c:v>
                </c:pt>
                <c:pt idx="4">
                  <c:v>453903788</c:v>
                </c:pt>
                <c:pt idx="5">
                  <c:v>23202400</c:v>
                </c:pt>
                <c:pt idx="6">
                  <c:v>5514000</c:v>
                </c:pt>
                <c:pt idx="7">
                  <c:v>122000</c:v>
                </c:pt>
                <c:pt idx="8">
                  <c:v>2000000</c:v>
                </c:pt>
                <c:pt idx="9">
                  <c:v>300000</c:v>
                </c:pt>
                <c:pt idx="10">
                  <c:v>21210000</c:v>
                </c:pt>
              </c:numCache>
            </c:numRef>
          </c:val>
        </c:ser>
        <c:ser>
          <c:idx val="8"/>
          <c:order val="8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Расходы!$O$9:$O$202</c:f>
            </c:numRef>
          </c:val>
        </c:ser>
        <c:ser>
          <c:idx val="7"/>
          <c:order val="7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Расходы!$N$9:$N$202</c:f>
            </c:numRef>
          </c:val>
        </c:ser>
        <c:ser>
          <c:idx val="6"/>
          <c:order val="6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Расходы!$M$9:$M$202</c:f>
            </c:numRef>
          </c:val>
        </c:ser>
        <c:ser>
          <c:idx val="5"/>
          <c:order val="5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Расходы!$L$9:$L$202</c:f>
            </c:numRef>
          </c:val>
        </c:ser>
        <c:ser>
          <c:idx val="4"/>
          <c:order val="4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Расходы!$K$9:$K$202</c:f>
            </c:numRef>
          </c:val>
        </c:ser>
        <c:ser>
          <c:idx val="3"/>
          <c:order val="3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Расходы!$J$9:$J$202</c:f>
            </c:numRef>
          </c:val>
        </c:ser>
        <c:ser>
          <c:idx val="2"/>
          <c:order val="2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Расходы!$I$9:$I$202</c:f>
            </c:numRef>
          </c:val>
        </c:ser>
        <c:ser>
          <c:idx val="1"/>
          <c:order val="1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Расходы!$H$9:$H$202</c:f>
            </c:numRef>
          </c:val>
        </c:ser>
        <c:ser>
          <c:idx val="0"/>
          <c:order val="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Расходы!$G$9:$G$202</c:f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pattFill prst="narHorz">
      <a:fgClr>
        <a:srgbClr val="FFFF00"/>
      </a:fgClr>
      <a:bgClr>
        <a:schemeClr val="accent2">
          <a:lumMod val="40000"/>
          <a:lumOff val="60000"/>
        </a:schemeClr>
      </a:bgClr>
    </a:pattFill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F912CA5-61E5-4476-ADFF-B7BECE68471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339136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0603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123633"/>
              </p:ext>
            </p:extLst>
          </p:nvPr>
        </p:nvGraphicFramePr>
        <p:xfrm>
          <a:off x="323528" y="1340769"/>
          <a:ext cx="8280920" cy="50419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6233"/>
                <a:gridCol w="1250231"/>
                <a:gridCol w="1103034"/>
                <a:gridCol w="985198"/>
                <a:gridCol w="1008112"/>
                <a:gridCol w="1008112"/>
              </a:tblGrid>
              <a:tr h="6906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налога (сбора)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 2018 г.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 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</a:t>
                      </a:r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бюджета 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бюджета 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бюджета 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161611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</a:tr>
              <a:tr h="3522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9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312 688,00</a:t>
                      </a:r>
                      <a:endParaRPr lang="ru-RU" sz="9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113,15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353 808,00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343 977,00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348 314,00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17956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ПРИБЫЛЬ, ДОХОДЫ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205 206,56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123,44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253 309,00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257 362,00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261 480,00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</a:tr>
              <a:tr h="53870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</a:p>
                    <a:p>
                      <a:pPr algn="r" fontAlgn="t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13 803,27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105,05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14 500,00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15 200,00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15 200,00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17266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15 135,48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108,78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16 464,00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16 880,00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17 099,00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</a:tr>
              <a:tr h="20719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</a:t>
                      </a:r>
                      <a:endParaRPr lang="ru-RU" sz="90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 fontAlgn="t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4 742,54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101,21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69755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90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 fontAlgn="t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</a:t>
                      </a:r>
                    </a:p>
                    <a:p>
                      <a:pPr algn="r" fontAlgn="t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57 813,76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77,74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44 945,00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43 445,00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43 445,00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3660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ПЛАТЕЖИ ПРИ ПОЛЬЗОВАНИИ ПРИРОДНЫМИ РЕСУРСАМИ 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90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 fontAlgn="t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2 184,86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75,52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52489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(РАБОТ) И КОМПЕНСАЦИИ ЗАТРАТ ГОСУДАРСТВА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90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 fontAlgn="t"/>
                      <a:endParaRPr lang="ru-RU" sz="90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 fontAlgn="t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487,62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233,79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1 140,00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1 140,00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1 140,00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53870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МАТЕРИАЛЬНЫХ И НЕМАТЕРИАЛЬНЫХ АКТИВОВ 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</a:t>
                      </a:r>
                      <a:endParaRPr lang="ru-RU" sz="90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 fontAlgn="t"/>
                      <a:endParaRPr lang="ru-RU" sz="90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 fontAlgn="t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10 534,50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137,64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14 500,00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3522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САНКЦИИ, ВОЗМЕЩЕНИЕ УЩЕРБА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90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 fontAlgn="t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2 786,52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89,72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18647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НЕНАЛОГОВЫЕ ДОХОДЫ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- 7,11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-  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Поступление собственных доходов в бюджет Михайловского муниципального района (тыс. руб.)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54054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9830924"/>
              </p:ext>
            </p:extLst>
          </p:nvPr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7934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581585"/>
              </p:ext>
            </p:extLst>
          </p:nvPr>
        </p:nvGraphicFramePr>
        <p:xfrm>
          <a:off x="755576" y="1700808"/>
          <a:ext cx="7408862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Структура безвозмездных поступлений в бюджет Михайловского муниципального района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493498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3814538"/>
              </p:ext>
            </p:extLst>
          </p:nvPr>
        </p:nvGraphicFramePr>
        <p:xfrm>
          <a:off x="-36512" y="0"/>
          <a:ext cx="918051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1123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31640" y="476672"/>
            <a:ext cx="6417734" cy="939801"/>
          </a:xfrm>
        </p:spPr>
        <p:txBody>
          <a:bodyPr/>
          <a:lstStyle/>
          <a:p>
            <a:r>
              <a:rPr lang="ru-RU" dirty="0" smtClean="0"/>
              <a:t>Расходы на 2018-2021 годы в разрезе  отраслевой структуры  (тыс. руб.)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449509"/>
              </p:ext>
            </p:extLst>
          </p:nvPr>
        </p:nvGraphicFramePr>
        <p:xfrm>
          <a:off x="251519" y="1703388"/>
          <a:ext cx="8640960" cy="50379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71034"/>
                <a:gridCol w="1037909"/>
                <a:gridCol w="1065222"/>
                <a:gridCol w="819401"/>
                <a:gridCol w="747394"/>
              </a:tblGrid>
              <a:tr h="409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Наименование показателя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Исполнение </a:t>
                      </a:r>
                      <a:r>
                        <a:rPr lang="ru-RU" sz="1000" b="1" u="none" strike="noStrike" dirty="0" smtClean="0">
                          <a:effectLst/>
                        </a:rPr>
                        <a:t>2018 </a:t>
                      </a:r>
                      <a:r>
                        <a:rPr lang="ru-RU" sz="1000" b="1" u="none" strike="noStrike" dirty="0">
                          <a:effectLst/>
                        </a:rPr>
                        <a:t>год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План </a:t>
                      </a:r>
                      <a:r>
                        <a:rPr lang="ru-RU" sz="1000" b="1" u="none" strike="noStrike" dirty="0" smtClean="0">
                          <a:effectLst/>
                        </a:rPr>
                        <a:t>2019 </a:t>
                      </a:r>
                      <a:r>
                        <a:rPr lang="ru-RU" sz="1000" b="1" u="none" strike="noStrike" dirty="0">
                          <a:effectLst/>
                        </a:rPr>
                        <a:t>год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План на 2020 </a:t>
                      </a:r>
                      <a:r>
                        <a:rPr lang="ru-RU" sz="1000" b="1" u="none" strike="noStrike" dirty="0">
                          <a:effectLst/>
                        </a:rPr>
                        <a:t>год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План на 2021 </a:t>
                      </a:r>
                      <a:r>
                        <a:rPr lang="ru-RU" sz="1000" b="1" u="none" strike="noStrike" dirty="0">
                          <a:effectLst/>
                        </a:rPr>
                        <a:t>год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693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ОБЩЕГОСУДАРСТВЕННЫЕ ВОПРОСЫ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 </a:t>
                      </a:r>
                      <a:r>
                        <a:rPr lang="ru-RU" sz="1000" b="1" u="none" strike="noStrike" dirty="0" smtClean="0">
                          <a:effectLst/>
                        </a:rPr>
                        <a:t>82 149,24   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91 233,16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89 464,15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91 819,39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21521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</a:rPr>
                        <a:t>НАЦИОНАЛЬНАЯ ОБОРОНА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 1 </a:t>
                      </a:r>
                      <a:r>
                        <a:rPr lang="ru-RU" sz="1000" b="1" u="none" strike="noStrike" dirty="0" smtClean="0">
                          <a:effectLst/>
                        </a:rPr>
                        <a:t>773,24   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 </a:t>
                      </a:r>
                      <a:r>
                        <a:rPr lang="ru-RU" sz="1000" b="1" u="none" strike="noStrike" dirty="0" smtClean="0">
                          <a:effectLst/>
                        </a:rPr>
                        <a:t>943,63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 </a:t>
                      </a:r>
                      <a:r>
                        <a:rPr lang="ru-RU" sz="1000" b="1" u="none" strike="noStrike" dirty="0" smtClean="0">
                          <a:effectLst/>
                        </a:rPr>
                        <a:t>638,70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 </a:t>
                      </a:r>
                      <a:r>
                        <a:rPr lang="ru-RU" sz="1000" b="1" u="none" strike="noStrike" dirty="0" smtClean="0">
                          <a:effectLst/>
                        </a:rPr>
                        <a:t>638,70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406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НАЦИОНАЛЬНАЯ БЕЗОПАСНОСТЬ И ПРАВООХРАНИТЕЛЬНАЯ ДЕЯТЕЛЬНОСТЬ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 </a:t>
                      </a:r>
                      <a:r>
                        <a:rPr lang="ru-RU" sz="1000" b="1" u="none" strike="noStrike" dirty="0" smtClean="0">
                          <a:effectLst/>
                        </a:rPr>
                        <a:t>502,46   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250,00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50,00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50,00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693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НАЦИОНАЛЬНАЯ ЭКОНОМИКА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 </a:t>
                      </a:r>
                      <a:r>
                        <a:rPr lang="ru-RU" sz="1000" b="1" u="none" strike="noStrike" dirty="0" smtClean="0">
                          <a:effectLst/>
                        </a:rPr>
                        <a:t>49 384,31   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48 259,54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15 302,54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15 302,54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25620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ЖИЛИЩНО-КОММУНАЛЬНОЕ ХОЗЯЙСТВО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 </a:t>
                      </a:r>
                      <a:r>
                        <a:rPr lang="ru-RU" sz="1000" b="1" u="none" strike="noStrike" dirty="0" smtClean="0">
                          <a:effectLst/>
                        </a:rPr>
                        <a:t>19 256,49   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78 941,13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21 100,73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17 000,73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693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</a:rPr>
                        <a:t>ОБРАЗОВАНИЕ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 </a:t>
                      </a:r>
                      <a:r>
                        <a:rPr lang="ru-RU" sz="1000" b="1" u="none" strike="noStrike" dirty="0" smtClean="0">
                          <a:effectLst/>
                        </a:rPr>
                        <a:t>511 287,78   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610 657,70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601 277,20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610 967,10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693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КУЛЬТУРА И КИНЕМАТОГРАФИЯ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 </a:t>
                      </a:r>
                      <a:r>
                        <a:rPr lang="ru-RU" sz="1000" b="1" u="none" strike="noStrike" dirty="0" smtClean="0">
                          <a:effectLst/>
                        </a:rPr>
                        <a:t>60 021,66   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24 987,30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23 611,20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23 611,20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2398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СОЦИАЛЬНАЯ ПОЛИТИКА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 </a:t>
                      </a:r>
                      <a:r>
                        <a:rPr lang="ru-RU" sz="1000" b="1" u="none" strike="noStrike" dirty="0" smtClean="0">
                          <a:effectLst/>
                        </a:rPr>
                        <a:t>7 999,39   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28 767,84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6 951,06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6 965,06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25620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ФИЗИЧЕСКАЯ КУЛЬТУРА И СПОРТ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 </a:t>
                      </a:r>
                      <a:r>
                        <a:rPr lang="ru-RU" sz="1000" b="1" u="none" strike="noStrike" dirty="0" smtClean="0">
                          <a:effectLst/>
                        </a:rPr>
                        <a:t>122,00   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2 300,00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142,00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0,00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25620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СРЕДСТВА МАССОВОЙ ИНФОРМАЦИИ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 2 </a:t>
                      </a:r>
                      <a:r>
                        <a:rPr lang="ru-RU" sz="1000" b="1" u="none" strike="noStrike" dirty="0" smtClean="0">
                          <a:effectLst/>
                        </a:rPr>
                        <a:t>350,00   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 </a:t>
                      </a:r>
                      <a:r>
                        <a:rPr lang="ru-RU" sz="1000" b="1" u="none" strike="noStrike" dirty="0" smtClean="0">
                          <a:effectLst/>
                        </a:rPr>
                        <a:t>200,00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 </a:t>
                      </a:r>
                      <a:r>
                        <a:rPr lang="ru-RU" sz="1000" b="1" u="none" strike="noStrike" dirty="0" smtClean="0">
                          <a:effectLst/>
                        </a:rPr>
                        <a:t>200,00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 </a:t>
                      </a:r>
                      <a:r>
                        <a:rPr lang="ru-RU" sz="1000" b="1" u="none" strike="noStrike" dirty="0" smtClean="0">
                          <a:effectLst/>
                        </a:rPr>
                        <a:t>200,00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304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ОБСЛУЖИВАНИЕ ГОСУДАРСТВЕННОГО И МУНИЦИПАЛЬНОГО ДОЛГА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 </a:t>
                      </a:r>
                      <a:r>
                        <a:rPr lang="ru-RU" sz="1000" b="1" u="none" strike="noStrike" dirty="0" smtClean="0">
                          <a:effectLst/>
                        </a:rPr>
                        <a:t>169,12   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6558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МЕЖБЮДЖЕТНЫЕ ТРАНСФЕРТЫ БЮДЖЕТАМ СУБЪЕКТОВ РОССИЙСКОЙ ФЕДЕРАЦИИ И МУНИЦИПАЛЬНЫХ ОБРАЗОВАНИЙ ОБЩЕГО ХАРАКТЕРА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 </a:t>
                      </a:r>
                      <a:r>
                        <a:rPr lang="ru-RU" sz="1000" b="1" u="none" strike="noStrike" dirty="0" smtClean="0">
                          <a:effectLst/>
                        </a:rPr>
                        <a:t>21 210,00   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21 210,000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21 </a:t>
                      </a:r>
                      <a:r>
                        <a:rPr lang="ru-RU" sz="1000" b="1" u="none" strike="noStrike" dirty="0" smtClean="0">
                          <a:effectLst/>
                        </a:rPr>
                        <a:t>950,00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18 000,00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205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259632" y="764704"/>
            <a:ext cx="6417734" cy="93980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ОСНОВНЫЕ ХАРАКТЕРИСТИКИ РАЙОННОГО БЮДЖЕТА , ОТРАЖЕННЫЕ В ПРОЕКТЕ РЕШЕНИЯ ДУМЫ МИХАЙЛОВСКОГО МУНИЦИПАЛЬНОГО РАЙОНА" О РАЙОННОМ БЮДЖЕТЕ НА </a:t>
            </a:r>
            <a:r>
              <a:rPr lang="ru-RU" dirty="0" smtClean="0"/>
              <a:t>2019 </a:t>
            </a:r>
            <a:r>
              <a:rPr lang="ru-RU" dirty="0"/>
              <a:t>ГОД И ПЛАНОВЫЙ ПЕРИОД  </a:t>
            </a:r>
            <a:r>
              <a:rPr lang="ru-RU" dirty="0" smtClean="0"/>
              <a:t>2020-2021 </a:t>
            </a:r>
            <a:r>
              <a:rPr lang="ru-RU" dirty="0"/>
              <a:t>ГОДОВ"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647225"/>
              </p:ext>
            </p:extLst>
          </p:nvPr>
        </p:nvGraphicFramePr>
        <p:xfrm>
          <a:off x="827584" y="1700808"/>
          <a:ext cx="7623376" cy="40849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517"/>
                <a:gridCol w="400082"/>
                <a:gridCol w="2516878"/>
                <a:gridCol w="1314027"/>
                <a:gridCol w="1368152"/>
                <a:gridCol w="936104"/>
                <a:gridCol w="127937"/>
                <a:gridCol w="654679"/>
              </a:tblGrid>
              <a:tr h="232248"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b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208" marR="7208" marT="7208" marB="0"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7208" marR="7208" marT="7208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</a:rPr>
                        <a:t>тыс</a:t>
                      </a:r>
                      <a:r>
                        <a:rPr lang="ru-RU" sz="1000" u="none" strike="noStrike" dirty="0" smtClean="0">
                          <a:effectLst/>
                        </a:rPr>
                        <a:t>. руб</a:t>
                      </a:r>
                      <a:r>
                        <a:rPr lang="ru-RU" sz="1000" u="none" strike="noStrike" dirty="0">
                          <a:effectLst/>
                        </a:rPr>
                        <a:t>.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b"/>
                </a:tc>
              </a:tr>
              <a:tr h="943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Наименование показателей</a:t>
                      </a:r>
                      <a:br>
                        <a:rPr lang="ru-RU" sz="1000" u="none" strike="noStrike">
                          <a:effectLst/>
                        </a:rPr>
                      </a:b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Проект районного бюджета на </a:t>
                      </a:r>
                      <a:r>
                        <a:rPr lang="ru-RU" sz="1000" u="none" strike="noStrike" dirty="0" smtClean="0">
                          <a:effectLst/>
                        </a:rPr>
                        <a:t>2019 </a:t>
                      </a:r>
                      <a:r>
                        <a:rPr lang="ru-RU" sz="1000" u="none" strike="noStrike" dirty="0">
                          <a:effectLst/>
                        </a:rPr>
                        <a:t>год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Плановый период </a:t>
                      </a:r>
                      <a:r>
                        <a:rPr lang="ru-RU" sz="1000" u="none" strike="noStrike" dirty="0" smtClean="0">
                          <a:effectLst/>
                        </a:rPr>
                        <a:t>2020-2021 </a:t>
                      </a:r>
                      <a:r>
                        <a:rPr lang="ru-RU" sz="1000" u="none" strike="noStrike" dirty="0">
                          <a:effectLst/>
                        </a:rPr>
                        <a:t>годов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2020 </a:t>
                      </a:r>
                      <a:r>
                        <a:rPr lang="ru-RU" sz="1000" u="none" strike="noStrike" dirty="0">
                          <a:effectLst/>
                        </a:rPr>
                        <a:t>год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2021 </a:t>
                      </a:r>
                      <a:r>
                        <a:rPr lang="ru-RU" sz="1000" u="none" strike="noStrike" dirty="0">
                          <a:effectLst/>
                        </a:rPr>
                        <a:t>год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254424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ДОХОДЫ</a:t>
                      </a:r>
                      <a:endParaRPr lang="ru-RU" sz="11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2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СОБСТВЕННЫЕ ДОХОДЫ - ВСЕГО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353 808,000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343 977,000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348 314,000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3671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БЕЗВОЗМЕЗДНЫЕ ПОСТУПЛЕНИЯ - ВСЕГО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551 642,306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434 410,582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433 940,722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3671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в т.ч. 1. Субвенции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433 765,959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0,000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0,000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5286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ДОХОДЫ - ВСЕГО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905 450,306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778 387,582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782 254,722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2322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РАСХОДЫ</a:t>
                      </a:r>
                      <a:endParaRPr lang="ru-RU" sz="11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248"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208" marR="7208" marT="7208" marB="0" anchor="b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ВСЕГО РАСХОДОВ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</a:rPr>
                        <a:t>910 850,306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</a:rPr>
                        <a:t>783 787,582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</a:rPr>
                        <a:t>787 654,722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232248"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208" marR="7208" marT="7208" marB="0" anchor="b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Дефицит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</a:rPr>
                        <a:t>-5 400,000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</a:rPr>
                        <a:t>-5 400,000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</a:rPr>
                        <a:t>-5 400,000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71008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944</TotalTime>
  <Words>541</Words>
  <Application>Microsoft Office PowerPoint</Application>
  <PresentationFormat>Экран (4:3)</PresentationFormat>
  <Paragraphs>200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Презентация PowerPoint</vt:lpstr>
      <vt:lpstr>Поступление собственных доходов в бюджет Михайловского муниципального района (тыс. руб.)</vt:lpstr>
      <vt:lpstr>Презентация PowerPoint</vt:lpstr>
      <vt:lpstr>Структура безвозмездных поступлений в бюджет Михайловского муниципального района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Admin</cp:lastModifiedBy>
  <cp:revision>30</cp:revision>
  <dcterms:created xsi:type="dcterms:W3CDTF">2018-04-12T00:03:36Z</dcterms:created>
  <dcterms:modified xsi:type="dcterms:W3CDTF">2020-04-22T04:52:23Z</dcterms:modified>
</cp:coreProperties>
</file>